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66"/>
    <a:srgbClr val="FFFF99"/>
    <a:srgbClr val="FFFF00"/>
    <a:srgbClr val="FFCC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8" autoAdjust="0"/>
    <p:restoredTop sz="99296" autoAdjust="0"/>
  </p:normalViewPr>
  <p:slideViewPr>
    <p:cSldViewPr snapToGrid="0">
      <p:cViewPr varScale="1">
        <p:scale>
          <a:sx n="65" d="100"/>
          <a:sy n="65" d="100"/>
        </p:scale>
        <p:origin x="2678" y="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918CA-089B-40BB-B777-3C79068D2D38}" type="datetimeFigureOut">
              <a:rPr lang="en-US" smtClean="0"/>
              <a:pPr/>
              <a:t>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03FA-549E-4EA1-840E-8919F029A5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918CA-089B-40BB-B777-3C79068D2D38}" type="datetimeFigureOut">
              <a:rPr lang="en-US" smtClean="0"/>
              <a:pPr/>
              <a:t>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03FA-549E-4EA1-840E-8919F029A5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918CA-089B-40BB-B777-3C79068D2D38}" type="datetimeFigureOut">
              <a:rPr lang="en-US" smtClean="0"/>
              <a:pPr/>
              <a:t>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03FA-549E-4EA1-840E-8919F029A5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918CA-089B-40BB-B777-3C79068D2D38}" type="datetimeFigureOut">
              <a:rPr lang="en-US" smtClean="0"/>
              <a:pPr/>
              <a:t>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03FA-549E-4EA1-840E-8919F029A5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918CA-089B-40BB-B777-3C79068D2D38}" type="datetimeFigureOut">
              <a:rPr lang="en-US" smtClean="0"/>
              <a:pPr/>
              <a:t>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03FA-549E-4EA1-840E-8919F029A5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918CA-089B-40BB-B777-3C79068D2D38}" type="datetimeFigureOut">
              <a:rPr lang="en-US" smtClean="0"/>
              <a:pPr/>
              <a:t>7/9/2022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03FA-549E-4EA1-840E-8919F029A5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918CA-089B-40BB-B777-3C79068D2D38}" type="datetimeFigureOut">
              <a:rPr lang="en-US" smtClean="0"/>
              <a:pPr/>
              <a:t>7/9/2022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03FA-549E-4EA1-840E-8919F029A5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918CA-089B-40BB-B777-3C79068D2D38}" type="datetimeFigureOut">
              <a:rPr lang="en-US" smtClean="0"/>
              <a:pPr/>
              <a:t>7/9/2022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03FA-549E-4EA1-840E-8919F029A5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918CA-089B-40BB-B777-3C79068D2D38}" type="datetimeFigureOut">
              <a:rPr lang="en-US" smtClean="0"/>
              <a:pPr/>
              <a:t>7/9/2022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03FA-549E-4EA1-840E-8919F029A5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918CA-089B-40BB-B777-3C79068D2D38}" type="datetimeFigureOut">
              <a:rPr lang="en-US" smtClean="0"/>
              <a:pPr/>
              <a:t>7/9/2022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03FA-549E-4EA1-840E-8919F029A5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918CA-089B-40BB-B777-3C79068D2D38}" type="datetimeFigureOut">
              <a:rPr lang="en-US" smtClean="0"/>
              <a:pPr/>
              <a:t>7/9/2022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03FA-549E-4EA1-840E-8919F029A5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918CA-089B-40BB-B777-3C79068D2D38}" type="datetimeFigureOut">
              <a:rPr lang="en-US" smtClean="0"/>
              <a:pPr/>
              <a:t>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903FA-549E-4EA1-840E-8919F029A5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090486"/>
              </p:ext>
            </p:extLst>
          </p:nvPr>
        </p:nvGraphicFramePr>
        <p:xfrm>
          <a:off x="552451" y="46815"/>
          <a:ext cx="6223000" cy="848535"/>
        </p:xfrm>
        <a:graphic>
          <a:graphicData uri="http://schemas.openxmlformats.org/drawingml/2006/table">
            <a:tbl>
              <a:tblPr bandRow="1">
                <a:tableStyleId>{16D9F66E-5EB9-4882-86FB-DCBF35E3C3E4}</a:tableStyleId>
              </a:tblPr>
              <a:tblGrid>
                <a:gridCol w="124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48535"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1. &lt;Driver #1&gt;.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/>
                        <a:t>2. </a:t>
                      </a:r>
                      <a:r>
                        <a:rPr kumimoji="0" lang="en-US" sz="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&lt;Driver #2&gt;.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/>
                        <a:t>3. </a:t>
                      </a:r>
                      <a:r>
                        <a:rPr kumimoji="0" lang="en-US" sz="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&lt;Driver #3&gt;</a:t>
                      </a:r>
                      <a:r>
                        <a:rPr lang="en-US" sz="800" kern="1200" baseline="0" dirty="0"/>
                        <a:t>.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/>
                        <a:t>4. </a:t>
                      </a:r>
                      <a:r>
                        <a:rPr kumimoji="0" lang="en-US" sz="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&lt;Driver #4&gt;.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/>
                        <a:t>5.</a:t>
                      </a:r>
                      <a:r>
                        <a:rPr kumimoji="0" lang="en-US" sz="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&lt;Driver #5&gt;.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934553"/>
              </p:ext>
            </p:extLst>
          </p:nvPr>
        </p:nvGraphicFramePr>
        <p:xfrm>
          <a:off x="564777" y="1111126"/>
          <a:ext cx="6212880" cy="1111936"/>
        </p:xfrm>
        <a:graphic>
          <a:graphicData uri="http://schemas.openxmlformats.org/drawingml/2006/table">
            <a:tbl>
              <a:tblPr bandRow="1">
                <a:tableStyleId>{69C7853C-536D-4A76-A0AE-DD22124D55A5}</a:tableStyleId>
              </a:tblPr>
              <a:tblGrid>
                <a:gridCol w="1159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1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25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25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9016">
                <a:tc>
                  <a:txBody>
                    <a:bodyPr/>
                    <a:lstStyle/>
                    <a:p>
                      <a:pPr marL="120650" indent="-120650"/>
                      <a:r>
                        <a:rPr lang="en-US" sz="800" dirty="0"/>
                        <a:t>1. &lt;</a:t>
                      </a:r>
                      <a:r>
                        <a:rPr lang="en-US" sz="800" baseline="0" dirty="0"/>
                        <a:t>Objective #1&gt;</a:t>
                      </a:r>
                      <a:r>
                        <a:rPr lang="en-US" sz="8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0650" marR="0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kern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0650" marR="0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kern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0650" marR="0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0650" marR="0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marL="114300" marR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marR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0817" y="-231775"/>
            <a:ext cx="400110" cy="1465729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Key Drivers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8578" y="1157481"/>
            <a:ext cx="400110" cy="1407463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Objectives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2227" y="5940425"/>
            <a:ext cx="400110" cy="2447925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Enabling Changes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50622"/>
              </p:ext>
            </p:extLst>
          </p:nvPr>
        </p:nvGraphicFramePr>
        <p:xfrm>
          <a:off x="554808" y="6185832"/>
          <a:ext cx="6212880" cy="1664385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1159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1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25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25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0440">
                <a:tc>
                  <a:txBody>
                    <a:bodyPr/>
                    <a:lstStyle/>
                    <a:p>
                      <a:pPr marL="120650" indent="-120650"/>
                      <a:endParaRPr lang="en-US" sz="800" dirty="0"/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120650" marR="0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kern="1200" baseline="0" dirty="0"/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120650" marR="0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kern="1200" baseline="0" dirty="0"/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120650" marR="0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120650" marR="0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114300" marR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latin typeface="+mn-lt"/>
                        <a:cs typeface="Arial" pitchFamily="34" charset="0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114300" marR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latin typeface="+mn-lt"/>
                        <a:cs typeface="Arial" pitchFamily="34" charset="0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R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marL="114300" marR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latin typeface="+mn-lt"/>
                        <a:cs typeface="Arial" pitchFamily="34" charset="0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114300" marR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latin typeface="+mn-lt"/>
                        <a:cs typeface="Arial" pitchFamily="34" charset="0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114300" marR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latin typeface="+mn-lt"/>
                        <a:cs typeface="Arial" pitchFamily="34" charset="0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114300" marR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latin typeface="+mn-lt"/>
                        <a:cs typeface="Arial" pitchFamily="34" charset="0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114300" marR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latin typeface="+mn-lt"/>
                        <a:cs typeface="Arial" pitchFamily="34" charset="0"/>
                      </a:endParaRPr>
                    </a:p>
                  </a:txBody>
                  <a:tcPr marR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" name="Up Arrow 20"/>
          <p:cNvSpPr/>
          <p:nvPr/>
        </p:nvSpPr>
        <p:spPr>
          <a:xfrm rot="10800000">
            <a:off x="4533677" y="905846"/>
            <a:ext cx="309254" cy="163434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036681"/>
              </p:ext>
            </p:extLst>
          </p:nvPr>
        </p:nvGraphicFramePr>
        <p:xfrm>
          <a:off x="568920" y="3095731"/>
          <a:ext cx="6212880" cy="846624"/>
        </p:xfrm>
        <a:graphic>
          <a:graphicData uri="http://schemas.openxmlformats.org/drawingml/2006/table">
            <a:tbl>
              <a:tblPr bandRow="1">
                <a:tableStyleId>{35758FB7-9AC5-4552-8A53-C91805E547FA}</a:tableStyleId>
              </a:tblPr>
              <a:tblGrid>
                <a:gridCol w="1159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1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25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25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8364">
                <a:tc>
                  <a:txBody>
                    <a:bodyPr/>
                    <a:lstStyle/>
                    <a:p>
                      <a:pPr marL="120650" indent="-120650"/>
                      <a:r>
                        <a:rPr lang="en-US" sz="800" dirty="0"/>
                        <a:t>1. &lt;Benefit #1&gt;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120650" marR="0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/>
                        <a:t>2. &lt;Benefit #2&gt;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120650" marR="0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kern="1200" baseline="0" dirty="0"/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120650" marR="0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120650" marR="0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260">
                <a:tc>
                  <a:txBody>
                    <a:bodyPr/>
                    <a:lstStyle/>
                    <a:p>
                      <a:pPr marL="114300" marR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latin typeface="+mn-lt"/>
                        <a:cs typeface="Arial" pitchFamily="34" charset="0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114300" marR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latin typeface="+mn-lt"/>
                        <a:cs typeface="Arial" pitchFamily="34" charset="0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R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33359" y="3153138"/>
            <a:ext cx="400110" cy="1407463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Benefits</a:t>
            </a:r>
          </a:p>
        </p:txBody>
      </p:sp>
      <p:sp>
        <p:nvSpPr>
          <p:cNvPr id="14" name="Up Arrow 13"/>
          <p:cNvSpPr/>
          <p:nvPr/>
        </p:nvSpPr>
        <p:spPr>
          <a:xfrm rot="10800000">
            <a:off x="3499556" y="905846"/>
            <a:ext cx="309254" cy="163434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Up Arrow 15"/>
          <p:cNvSpPr/>
          <p:nvPr/>
        </p:nvSpPr>
        <p:spPr>
          <a:xfrm rot="10800000">
            <a:off x="2467810" y="905845"/>
            <a:ext cx="309254" cy="163434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 Arrow 16"/>
          <p:cNvSpPr/>
          <p:nvPr/>
        </p:nvSpPr>
        <p:spPr>
          <a:xfrm rot="10800000">
            <a:off x="1429232" y="905846"/>
            <a:ext cx="309254" cy="163434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Up Arrow 18"/>
          <p:cNvSpPr/>
          <p:nvPr/>
        </p:nvSpPr>
        <p:spPr>
          <a:xfrm rot="10800000">
            <a:off x="5583543" y="905846"/>
            <a:ext cx="309254" cy="163434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Up Arrow 21"/>
          <p:cNvSpPr/>
          <p:nvPr/>
        </p:nvSpPr>
        <p:spPr>
          <a:xfrm>
            <a:off x="4663586" y="2905776"/>
            <a:ext cx="309254" cy="163434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Up Arrow 22"/>
          <p:cNvSpPr/>
          <p:nvPr/>
        </p:nvSpPr>
        <p:spPr>
          <a:xfrm>
            <a:off x="3629465" y="2905776"/>
            <a:ext cx="309254" cy="163434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Up Arrow 23"/>
          <p:cNvSpPr/>
          <p:nvPr/>
        </p:nvSpPr>
        <p:spPr>
          <a:xfrm>
            <a:off x="2597719" y="2905775"/>
            <a:ext cx="309254" cy="163434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Up Arrow 24"/>
          <p:cNvSpPr/>
          <p:nvPr/>
        </p:nvSpPr>
        <p:spPr>
          <a:xfrm>
            <a:off x="1559141" y="2905776"/>
            <a:ext cx="309254" cy="163434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Up Arrow 25"/>
          <p:cNvSpPr/>
          <p:nvPr/>
        </p:nvSpPr>
        <p:spPr>
          <a:xfrm>
            <a:off x="5713452" y="2905776"/>
            <a:ext cx="309254" cy="163434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Up Arrow 26"/>
          <p:cNvSpPr/>
          <p:nvPr/>
        </p:nvSpPr>
        <p:spPr>
          <a:xfrm>
            <a:off x="4663586" y="5994347"/>
            <a:ext cx="309254" cy="163434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Up Arrow 27"/>
          <p:cNvSpPr/>
          <p:nvPr/>
        </p:nvSpPr>
        <p:spPr>
          <a:xfrm>
            <a:off x="3629465" y="5994347"/>
            <a:ext cx="309254" cy="163434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Up Arrow 28"/>
          <p:cNvSpPr/>
          <p:nvPr/>
        </p:nvSpPr>
        <p:spPr>
          <a:xfrm>
            <a:off x="2597719" y="5994346"/>
            <a:ext cx="309254" cy="163434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Up Arrow 29"/>
          <p:cNvSpPr/>
          <p:nvPr/>
        </p:nvSpPr>
        <p:spPr>
          <a:xfrm>
            <a:off x="1559141" y="5994347"/>
            <a:ext cx="309254" cy="163434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Up Arrow 30"/>
          <p:cNvSpPr/>
          <p:nvPr/>
        </p:nvSpPr>
        <p:spPr>
          <a:xfrm>
            <a:off x="5713452" y="5994347"/>
            <a:ext cx="309254" cy="163434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202227" y="8006712"/>
            <a:ext cx="400110" cy="1407463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Solutions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409873"/>
              </p:ext>
            </p:extLst>
          </p:nvPr>
        </p:nvGraphicFramePr>
        <p:xfrm>
          <a:off x="552505" y="8286697"/>
          <a:ext cx="6212880" cy="442328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1159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1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25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25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2328">
                <a:tc>
                  <a:txBody>
                    <a:bodyPr/>
                    <a:lstStyle/>
                    <a:p>
                      <a:pPr marL="120650" indent="-120650"/>
                      <a:endParaRPr lang="en-US" sz="800" dirty="0"/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120650" marR="0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kern="1200" baseline="0" dirty="0"/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120650" marR="0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kern="1200" baseline="0" dirty="0"/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120650" marR="0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120650" marR="0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" name="Up Arrow 32"/>
          <p:cNvSpPr/>
          <p:nvPr/>
        </p:nvSpPr>
        <p:spPr>
          <a:xfrm>
            <a:off x="4567544" y="8094786"/>
            <a:ext cx="309254" cy="163434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Up Arrow 33"/>
          <p:cNvSpPr/>
          <p:nvPr/>
        </p:nvSpPr>
        <p:spPr>
          <a:xfrm>
            <a:off x="3533423" y="8094786"/>
            <a:ext cx="309254" cy="163434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Up Arrow 34"/>
          <p:cNvSpPr/>
          <p:nvPr/>
        </p:nvSpPr>
        <p:spPr>
          <a:xfrm>
            <a:off x="2501677" y="8094786"/>
            <a:ext cx="309254" cy="163434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Up Arrow 35"/>
          <p:cNvSpPr/>
          <p:nvPr/>
        </p:nvSpPr>
        <p:spPr>
          <a:xfrm>
            <a:off x="1463099" y="8094786"/>
            <a:ext cx="309254" cy="163434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Up Arrow 36"/>
          <p:cNvSpPr/>
          <p:nvPr/>
        </p:nvSpPr>
        <p:spPr>
          <a:xfrm>
            <a:off x="5617410" y="8094786"/>
            <a:ext cx="309254" cy="163434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46166" y="0"/>
            <a:ext cx="307777" cy="9144000"/>
          </a:xfrm>
          <a:prstGeom prst="rect">
            <a:avLst/>
          </a:prstGeom>
          <a:noFill/>
        </p:spPr>
        <p:txBody>
          <a:bodyPr vert="vert270" wrap="square" lIns="0" tIns="0" bIns="0" rtlCol="0" anchor="ctr" anchorCtr="0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BDN One-Page Summary </a:t>
            </a:r>
            <a:r>
              <a:rPr lang="en-US" sz="14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– 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2" name="Table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173267"/>
              </p:ext>
            </p:extLst>
          </p:nvPr>
        </p:nvGraphicFramePr>
        <p:xfrm>
          <a:off x="542926" y="5085540"/>
          <a:ext cx="6223000" cy="848536"/>
        </p:xfrm>
        <a:graphic>
          <a:graphicData uri="http://schemas.openxmlformats.org/drawingml/2006/table">
            <a:tbl>
              <a:tblPr bandRow="1">
                <a:tableStyleId>{16D9F66E-5EB9-4882-86FB-DCBF35E3C3E4}</a:tableStyleId>
              </a:tblPr>
              <a:tblGrid>
                <a:gridCol w="124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426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kern="12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kern="12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kern="12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kern="12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26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kern="12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kern="12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kern="12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kern="12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4" name="Up Arrow 63"/>
          <p:cNvSpPr/>
          <p:nvPr/>
        </p:nvSpPr>
        <p:spPr>
          <a:xfrm>
            <a:off x="4663586" y="4856496"/>
            <a:ext cx="309254" cy="163434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Up Arrow 64"/>
          <p:cNvSpPr/>
          <p:nvPr/>
        </p:nvSpPr>
        <p:spPr>
          <a:xfrm>
            <a:off x="3629465" y="4856496"/>
            <a:ext cx="309254" cy="163434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Up Arrow 65"/>
          <p:cNvSpPr/>
          <p:nvPr/>
        </p:nvSpPr>
        <p:spPr>
          <a:xfrm>
            <a:off x="2597719" y="4856495"/>
            <a:ext cx="309254" cy="163434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Up Arrow 66"/>
          <p:cNvSpPr/>
          <p:nvPr/>
        </p:nvSpPr>
        <p:spPr>
          <a:xfrm>
            <a:off x="1559141" y="4856496"/>
            <a:ext cx="309254" cy="163434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Up Arrow 67"/>
          <p:cNvSpPr/>
          <p:nvPr/>
        </p:nvSpPr>
        <p:spPr>
          <a:xfrm>
            <a:off x="5713452" y="4856496"/>
            <a:ext cx="309254" cy="163434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206991" y="4815886"/>
            <a:ext cx="400110" cy="1407463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Stakeholders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5457EC91B11E478297278F7D4A01BE" ma:contentTypeVersion="4" ma:contentTypeDescription="Create a new document." ma:contentTypeScope="" ma:versionID="f82144adb4edcd60f9c939b835afa443">
  <xsd:schema xmlns:xsd="http://www.w3.org/2001/XMLSchema" xmlns:xs="http://www.w3.org/2001/XMLSchema" xmlns:p="http://schemas.microsoft.com/office/2006/metadata/properties" xmlns:ns2="174db28e-0f9b-4c23-be23-d9683b8581e9" xmlns:ns3="931c802a-125f-4907-8dc2-bef71a1fa760" targetNamespace="http://schemas.microsoft.com/office/2006/metadata/properties" ma:root="true" ma:fieldsID="52c81099166b8f4c3f5d92a8ccd72558" ns2:_="" ns3:_="">
    <xsd:import namespace="174db28e-0f9b-4c23-be23-d9683b8581e9"/>
    <xsd:import namespace="931c802a-125f-4907-8dc2-bef71a1fa76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4db28e-0f9b-4c23-be23-d9683b8581e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1c802a-125f-4907-8dc2-bef71a1fa7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AE3966-CC10-4A75-B77E-61F3934DB6D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37DE58B-2F0B-4DB6-9F1C-BB1E72F0A75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F2B178-BCFC-456F-8F0F-A157D2B7F4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4db28e-0f9b-4c23-be23-d9683b8581e9"/>
    <ds:schemaRef ds:uri="931c802a-125f-4907-8dc2-bef71a1fa7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973</TotalTime>
  <Words>68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St. Luke's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BDN One-Page Summary</dc:title>
  <dc:subject>Enterprise Architecture</dc:subject>
  <dc:creator>Kevin D. Mark</dc:creator>
  <cp:lastModifiedBy>Jason Ewing</cp:lastModifiedBy>
  <cp:revision>101</cp:revision>
  <cp:lastPrinted>2010-08-04T04:15:21Z</cp:lastPrinted>
  <dcterms:created xsi:type="dcterms:W3CDTF">2010-07-07T20:14:11Z</dcterms:created>
  <dcterms:modified xsi:type="dcterms:W3CDTF">2022-07-09T22:30:47Z</dcterms:modified>
  <cp:category>Benefits Management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993370631</vt:i4>
  </property>
  <property fmtid="{D5CDD505-2E9C-101B-9397-08002B2CF9AE}" pid="3" name="_NewReviewCycle">
    <vt:lpwstr/>
  </property>
  <property fmtid="{D5CDD505-2E9C-101B-9397-08002B2CF9AE}" pid="4" name="_EmailSubject">
    <vt:lpwstr>BDN Tools</vt:lpwstr>
  </property>
  <property fmtid="{D5CDD505-2E9C-101B-9397-08002B2CF9AE}" pid="5" name="_AuthorEmail">
    <vt:lpwstr>markke@slhs.org</vt:lpwstr>
  </property>
  <property fmtid="{D5CDD505-2E9C-101B-9397-08002B2CF9AE}" pid="6" name="_AuthorEmailDisplayName">
    <vt:lpwstr>Mark, Kevin</vt:lpwstr>
  </property>
  <property fmtid="{D5CDD505-2E9C-101B-9397-08002B2CF9AE}" pid="7" name="ContentTypeId">
    <vt:lpwstr>0x010100EF5457EC91B11E478297278F7D4A01BE</vt:lpwstr>
  </property>
</Properties>
</file>