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946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C281EF8-3A95-4B86-958E-D65EA758C95E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50D4ED6-775C-4E8D-97AB-6092FDC88C0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679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20B82C2-C3D4-4540-9909-A8971DF3110E}" type="datetimeFigureOut">
              <a:rPr lang="en-US" smtClean="0"/>
              <a:pPr/>
              <a:t>7/9/2022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30724F-019C-49E6-B9F5-6C4A8F6478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4441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20CBB-EF7B-4574-B403-14DE1F37816A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783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E4016-0882-4304-8F67-2178BD59A7AC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96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A133-9E75-4D00-91C4-29F89DD0B0F2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9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4B1D4-A04B-4988-B6EB-5592C8AAE210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746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2BA60-385A-44C4-8EFE-3BB5FA83609D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2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F6BB6-EB8D-42F1-8280-B1B3EF9F6D9F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71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43ED5-21DB-454C-B6EA-1F7E61FB2873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873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4A540-E8FF-4E4D-9EF0-AC4350F92DCD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7925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EC612-597D-4374-81BE-2849987B61F4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605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0105B-AA0E-461C-8E04-DAF03B2E574C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708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D2617-9EF6-401E-982B-FEC713A3E56C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Regional IT Strategy Benefits Summary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139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7E43A-FBD0-4527-B630-D09C3EC30595}" type="datetime1">
              <a:rPr lang="en-US" smtClean="0"/>
              <a:pPr/>
              <a:t>7/9/2022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Regional IT Strategy Benefits Summary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7D98-E753-45BD-B901-75FD078217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27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479829"/>
              </p:ext>
            </p:extLst>
          </p:nvPr>
        </p:nvGraphicFramePr>
        <p:xfrm>
          <a:off x="342900" y="304800"/>
          <a:ext cx="8458200" cy="3230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14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4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0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14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Benefit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Measure Criteria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Expected</a:t>
                      </a:r>
                    </a:p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Savings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Benefit Sponsor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120650" marR="0" lvl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1. &lt;Enter Benefit #1 from BDN Worksheet&gt;.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>
                          <a:latin typeface="Arial" pitchFamily="34" charset="0"/>
                          <a:cs typeface="Arial" pitchFamily="34" charset="0"/>
                        </a:rPr>
                        <a:t>[Define how you will measure the benefit, be clear]</a:t>
                      </a:r>
                    </a:p>
                    <a:p>
                      <a:pPr marL="115888" marR="0" indent="-115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800" i="1" u="none" dirty="0">
                          <a:latin typeface="Arial" pitchFamily="34" charset="0"/>
                          <a:cs typeface="Arial" pitchFamily="34" charset="0"/>
                        </a:rPr>
                        <a:t>Reduce number of duplicated tests</a:t>
                      </a:r>
                      <a:r>
                        <a:rPr lang="en-US" sz="800" i="1" u="none" baseline="0" dirty="0">
                          <a:latin typeface="Arial" pitchFamily="34" charset="0"/>
                          <a:cs typeface="Arial" pitchFamily="34" charset="0"/>
                        </a:rPr>
                        <a:t> upon transfer of patient by 80% annually.</a:t>
                      </a:r>
                      <a:endParaRPr lang="en-US" sz="800" i="1" u="none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Arial" pitchFamily="34" charset="0"/>
                          <a:cs typeface="Arial" pitchFamily="34" charset="0"/>
                        </a:rPr>
                        <a:t>$25,000/</a:t>
                      </a:r>
                      <a:r>
                        <a:rPr lang="en-US" dirty="0" err="1">
                          <a:latin typeface="Arial" pitchFamily="34" charset="0"/>
                          <a:cs typeface="Arial" pitchFamily="34" charset="0"/>
                        </a:rPr>
                        <a:t>mo</a:t>
                      </a:r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latin typeface="Arial" pitchFamily="34" charset="0"/>
                          <a:cs typeface="Arial" pitchFamily="34" charset="0"/>
                        </a:rPr>
                        <a:t>[Identify the sponsor responsible for achieving the benefit]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120650" marR="0" lvl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2. &lt;Enter Benefit #2 from BDN Worksheet&gt;.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5888" marR="0" lvl="0" indent="-115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120650" marR="0" lvl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3. &lt;Enter Benefit #3 from BDN Worksheet&gt;.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5888" marR="0" lvl="0" indent="-115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120650" marR="0" lvl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4. &lt;Enter Benefit #4 from BDN Worksheet&gt;.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5888" marR="0" lvl="0" indent="-115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7680">
                <a:tc>
                  <a:txBody>
                    <a:bodyPr/>
                    <a:lstStyle/>
                    <a:p>
                      <a:pPr marL="120650" marR="0" lvl="0" indent="-1206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itchFamily="34" charset="0"/>
                          <a:cs typeface="Arial" pitchFamily="34" charset="0"/>
                        </a:rPr>
                        <a:t>5. &lt;Enter Benefit #5 from BDN Worksheet&gt;.</a:t>
                      </a:r>
                      <a:endParaRPr kumimoji="0"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15888" marR="0" lvl="0" indent="-1158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&lt;</a:t>
            </a:r>
            <a:r>
              <a:rPr lang="en-US" dirty="0">
                <a:solidFill>
                  <a:srgbClr val="FF0000"/>
                </a:solidFill>
              </a:rPr>
              <a:t>BDN PROJECT NAME</a:t>
            </a:r>
            <a:r>
              <a:rPr lang="en-US" dirty="0"/>
              <a:t>&gt; - Benefits Matrix</a:t>
            </a:r>
          </a:p>
        </p:txBody>
      </p:sp>
    </p:spTree>
    <p:extLst>
      <p:ext uri="{BB962C8B-B14F-4D97-AF65-F5344CB8AC3E}">
        <p14:creationId xmlns:p14="http://schemas.microsoft.com/office/powerpoint/2010/main" val="4158818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5457EC91B11E478297278F7D4A01BE" ma:contentTypeVersion="4" ma:contentTypeDescription="Create a new document." ma:contentTypeScope="" ma:versionID="f82144adb4edcd60f9c939b835afa443">
  <xsd:schema xmlns:xsd="http://www.w3.org/2001/XMLSchema" xmlns:xs="http://www.w3.org/2001/XMLSchema" xmlns:p="http://schemas.microsoft.com/office/2006/metadata/properties" xmlns:ns2="174db28e-0f9b-4c23-be23-d9683b8581e9" xmlns:ns3="931c802a-125f-4907-8dc2-bef71a1fa760" targetNamespace="http://schemas.microsoft.com/office/2006/metadata/properties" ma:root="true" ma:fieldsID="52c81099166b8f4c3f5d92a8ccd72558" ns2:_="" ns3:_="">
    <xsd:import namespace="174db28e-0f9b-4c23-be23-d9683b8581e9"/>
    <xsd:import namespace="931c802a-125f-4907-8dc2-bef71a1fa760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4db28e-0f9b-4c23-be23-d9683b8581e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1c802a-125f-4907-8dc2-bef71a1fa7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621D91-18D3-478D-92F4-192D69B1191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42801E0-F7D0-4D57-92CD-392A8AE89E1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E92921-19C0-4306-9ACD-4B18D68B9CA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4db28e-0f9b-4c23-be23-d9683b8581e9"/>
    <ds:schemaRef ds:uri="931c802a-125f-4907-8dc2-bef71a1fa7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112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St. Luke's Health System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Matrix</dc:title>
  <dc:subject>Enterprise Architecture</dc:subject>
  <dc:creator>Kevin Mark</dc:creator>
  <cp:lastModifiedBy>Jason Ewing</cp:lastModifiedBy>
  <cp:revision>24</cp:revision>
  <dcterms:created xsi:type="dcterms:W3CDTF">2010-08-04T04:31:28Z</dcterms:created>
  <dcterms:modified xsi:type="dcterms:W3CDTF">2022-07-09T22:39:06Z</dcterms:modified>
  <cp:category>Benefits Management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1171476689</vt:i4>
  </property>
  <property fmtid="{D5CDD505-2E9C-101B-9397-08002B2CF9AE}" pid="3" name="_NewReviewCycle">
    <vt:lpwstr/>
  </property>
  <property fmtid="{D5CDD505-2E9C-101B-9397-08002B2CF9AE}" pid="4" name="_EmailSubject">
    <vt:lpwstr>BDN Tools</vt:lpwstr>
  </property>
  <property fmtid="{D5CDD505-2E9C-101B-9397-08002B2CF9AE}" pid="5" name="_AuthorEmail">
    <vt:lpwstr>markke@slhs.org</vt:lpwstr>
  </property>
  <property fmtid="{D5CDD505-2E9C-101B-9397-08002B2CF9AE}" pid="6" name="_AuthorEmailDisplayName">
    <vt:lpwstr>Mark, Kevin</vt:lpwstr>
  </property>
  <property fmtid="{D5CDD505-2E9C-101B-9397-08002B2CF9AE}" pid="7" name="ContentTypeId">
    <vt:lpwstr>0x010100EF5457EC91B11E478297278F7D4A01BE</vt:lpwstr>
  </property>
</Properties>
</file>